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0"/>
  </p:notesMasterIdLst>
  <p:sldIdLst>
    <p:sldId id="861" r:id="rId2"/>
    <p:sldId id="942" r:id="rId3"/>
    <p:sldId id="944" r:id="rId4"/>
    <p:sldId id="936" r:id="rId5"/>
    <p:sldId id="945" r:id="rId6"/>
    <p:sldId id="946" r:id="rId7"/>
    <p:sldId id="947" r:id="rId8"/>
    <p:sldId id="948" r:id="rId9"/>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78E1B4"/>
    <a:srgbClr val="FFFF66"/>
    <a:srgbClr val="FF965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178" autoAdjust="0"/>
    <p:restoredTop sz="82623" autoAdjust="0"/>
  </p:normalViewPr>
  <p:slideViewPr>
    <p:cSldViewPr>
      <p:cViewPr varScale="1">
        <p:scale>
          <a:sx n="149" d="100"/>
          <a:sy n="149" d="100"/>
        </p:scale>
        <p:origin x="1336" y="176"/>
      </p:cViewPr>
      <p:guideLst>
        <p:guide orient="horz" pos="180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7/31/20</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13147498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2</a:t>
            </a:fld>
            <a:endParaRPr lang="en-US" dirty="0"/>
          </a:p>
        </p:txBody>
      </p:sp>
    </p:spTree>
    <p:extLst>
      <p:ext uri="{BB962C8B-B14F-4D97-AF65-F5344CB8AC3E}">
        <p14:creationId xmlns:p14="http://schemas.microsoft.com/office/powerpoint/2010/main" val="29358614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3</a:t>
            </a:fld>
            <a:endParaRPr lang="en-US" dirty="0"/>
          </a:p>
        </p:txBody>
      </p:sp>
    </p:spTree>
    <p:extLst>
      <p:ext uri="{BB962C8B-B14F-4D97-AF65-F5344CB8AC3E}">
        <p14:creationId xmlns:p14="http://schemas.microsoft.com/office/powerpoint/2010/main" val="12170694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4</a:t>
            </a:fld>
            <a:endParaRPr lang="en-US" dirty="0"/>
          </a:p>
        </p:txBody>
      </p:sp>
    </p:spTree>
    <p:extLst>
      <p:ext uri="{BB962C8B-B14F-4D97-AF65-F5344CB8AC3E}">
        <p14:creationId xmlns:p14="http://schemas.microsoft.com/office/powerpoint/2010/main" val="13042846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5</a:t>
            </a:fld>
            <a:endParaRPr lang="en-US" dirty="0"/>
          </a:p>
        </p:txBody>
      </p:sp>
    </p:spTree>
    <p:extLst>
      <p:ext uri="{BB962C8B-B14F-4D97-AF65-F5344CB8AC3E}">
        <p14:creationId xmlns:p14="http://schemas.microsoft.com/office/powerpoint/2010/main" val="31297673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6</a:t>
            </a:fld>
            <a:endParaRPr lang="en-US" dirty="0"/>
          </a:p>
        </p:txBody>
      </p:sp>
    </p:spTree>
    <p:extLst>
      <p:ext uri="{BB962C8B-B14F-4D97-AF65-F5344CB8AC3E}">
        <p14:creationId xmlns:p14="http://schemas.microsoft.com/office/powerpoint/2010/main" val="12051548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7</a:t>
            </a:fld>
            <a:endParaRPr lang="en-US" dirty="0"/>
          </a:p>
        </p:txBody>
      </p:sp>
    </p:spTree>
    <p:extLst>
      <p:ext uri="{BB962C8B-B14F-4D97-AF65-F5344CB8AC3E}">
        <p14:creationId xmlns:p14="http://schemas.microsoft.com/office/powerpoint/2010/main" val="10254610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8</a:t>
            </a:fld>
            <a:endParaRPr lang="en-US" dirty="0"/>
          </a:p>
        </p:txBody>
      </p:sp>
    </p:spTree>
    <p:extLst>
      <p:ext uri="{BB962C8B-B14F-4D97-AF65-F5344CB8AC3E}">
        <p14:creationId xmlns:p14="http://schemas.microsoft.com/office/powerpoint/2010/main" val="35583946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a:t>Click to edit Master title style</a:t>
            </a:r>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0" y="481236"/>
            <a:ext cx="9144000" cy="40992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lang="en-US" sz="4400" kern="0" dirty="0">
                <a:solidFill>
                  <a:srgbClr val="FFFF00"/>
                </a:solidFill>
                <a:latin typeface="+mn-lt"/>
                <a:ea typeface="+mn-ea"/>
                <a:cs typeface="+mn-cs"/>
              </a:rPr>
              <a:t>Philippians 4:1-7</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i="1" kern="0" dirty="0">
                <a:solidFill>
                  <a:srgbClr val="FFFF00"/>
                </a:solidFill>
                <a:latin typeface="Times New Roman" panose="02020603050405020304" pitchFamily="18" charset="0"/>
                <a:ea typeface="+mn-ea"/>
                <a:cs typeface="Times New Roman" panose="02020603050405020304" pitchFamily="18" charset="0"/>
              </a:rPr>
              <a:t>(English Standard Version)</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p:txBody>
      </p:sp>
    </p:spTree>
    <p:extLst>
      <p:ext uri="{BB962C8B-B14F-4D97-AF65-F5344CB8AC3E}">
        <p14:creationId xmlns:p14="http://schemas.microsoft.com/office/powerpoint/2010/main" val="561445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954107"/>
          </a:xfrm>
          <a:prstGeom prst="rect">
            <a:avLst/>
          </a:prstGeom>
          <a:noFill/>
          <a:ln w="9525">
            <a:noFill/>
            <a:miter lim="800000"/>
            <a:headEnd/>
            <a:tailEnd/>
          </a:ln>
        </p:spPr>
        <p:txBody>
          <a:bodyPr wrap="square">
            <a:prstTxWarp prst="textNoShape">
              <a:avLst/>
            </a:prstTxWarp>
            <a:spAutoFit/>
          </a:bodyPr>
          <a:lstStyle/>
          <a:p>
            <a:r>
              <a:rPr lang="en-AU" sz="2800" b="1" dirty="0">
                <a:solidFill>
                  <a:schemeClr val="bg1"/>
                </a:solidFill>
                <a:latin typeface="Times New Roman" panose="02020603050405020304" pitchFamily="18" charset="0"/>
                <a:ea typeface="Arial" panose="020B0604020202020204" pitchFamily="34" charset="0"/>
              </a:rPr>
              <a:t>4 </a:t>
            </a:r>
            <a:r>
              <a:rPr lang="en-AU" sz="2800" dirty="0">
                <a:solidFill>
                  <a:schemeClr val="bg1"/>
                </a:solidFill>
                <a:latin typeface="Times New Roman" panose="02020603050405020304" pitchFamily="18" charset="0"/>
                <a:ea typeface="Arial" panose="020B0604020202020204" pitchFamily="34" charset="0"/>
              </a:rPr>
              <a:t>Therefore, my brothers, whom I love and long for, my joy and crown, stand firm thus in the Lord, my beloved.</a:t>
            </a:r>
            <a:r>
              <a:rPr lang="en-AU" sz="2800" dirty="0">
                <a:solidFill>
                  <a:schemeClr val="bg1"/>
                </a:solidFill>
              </a:rPr>
              <a:t> </a:t>
            </a:r>
            <a:endParaRPr lang="en-AU" sz="2600" dirty="0">
              <a:solidFill>
                <a:schemeClr val="bg1"/>
              </a:solidFill>
              <a:latin typeface="Times New Roman" panose="02020603050405020304" pitchFamily="18" charset="0"/>
              <a:ea typeface="Arial" panose="020B0604020202020204" pitchFamily="34" charset="0"/>
              <a:cs typeface="Times New Roman" panose="02020603050405020304" pitchFamily="18" charset="0"/>
            </a:endParaRPr>
          </a:p>
        </p:txBody>
      </p:sp>
      <p:sp>
        <p:nvSpPr>
          <p:cNvPr id="3" name="Text Box 4">
            <a:extLst>
              <a:ext uri="{FF2B5EF4-FFF2-40B4-BE49-F238E27FC236}">
                <a16:creationId xmlns:a16="http://schemas.microsoft.com/office/drawing/2014/main" id="{1D67C529-A7B9-484D-B4BF-EF880BB30122}"/>
              </a:ext>
            </a:extLst>
          </p:cNvPr>
          <p:cNvSpPr txBox="1">
            <a:spLocks noChangeArrowheads="1"/>
          </p:cNvSpPr>
          <p:nvPr/>
        </p:nvSpPr>
        <p:spPr bwMode="auto">
          <a:xfrm>
            <a:off x="0" y="1345332"/>
            <a:ext cx="9144000" cy="3025700"/>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28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2 </a:t>
            </a:r>
            <a:r>
              <a:rPr lang="en-AU"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I entreat Euodia and I entreat </a:t>
            </a:r>
            <a:r>
              <a:rPr lang="en-AU" sz="2800" dirty="0" err="1">
                <a:solidFill>
                  <a:schemeClr val="bg1"/>
                </a:solidFill>
                <a:latin typeface="Times New Roman" panose="02020603050405020304" pitchFamily="18" charset="0"/>
                <a:ea typeface="Arial" panose="020B0604020202020204" pitchFamily="34" charset="0"/>
                <a:cs typeface="Times New Roman" panose="02020603050405020304" pitchFamily="18" charset="0"/>
              </a:rPr>
              <a:t>Syntyche</a:t>
            </a:r>
            <a:r>
              <a:rPr lang="en-AU"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 to agree in the Lord.  </a:t>
            </a:r>
            <a:r>
              <a:rPr lang="en-AU" sz="28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3 </a:t>
            </a:r>
            <a:r>
              <a:rPr lang="en-AU"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Yes, I ask you also, true companion, help these women, who have laboured side by side with me in the gospel together with Clement and the rest of my fellow workers, whose names are in the book of life.  </a:t>
            </a:r>
            <a:endParaRPr lang="en-AU" sz="2800" dirty="0">
              <a:solidFill>
                <a:schemeClr val="bg1"/>
              </a:solidFill>
              <a:latin typeface="Calibri" panose="020F0502020204030204" pitchFamily="34" charset="0"/>
              <a:ea typeface="Arial" panose="020B0604020202020204" pitchFamily="34" charset="0"/>
              <a:cs typeface="Times New Roman" panose="02020603050405020304" pitchFamily="18" charset="0"/>
            </a:endParaRPr>
          </a:p>
          <a:p>
            <a:pPr indent="152400">
              <a:lnSpc>
                <a:spcPct val="115000"/>
              </a:lnSpc>
              <a:spcAft>
                <a:spcPts val="0"/>
              </a:spcAft>
            </a:pPr>
            <a:r>
              <a:rPr lang="en-AU"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 </a:t>
            </a:r>
          </a:p>
        </p:txBody>
      </p:sp>
    </p:spTree>
    <p:extLst>
      <p:ext uri="{BB962C8B-B14F-4D97-AF65-F5344CB8AC3E}">
        <p14:creationId xmlns:p14="http://schemas.microsoft.com/office/powerpoint/2010/main" val="13346040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3108543"/>
          </a:xfrm>
          <a:prstGeom prst="rect">
            <a:avLst/>
          </a:prstGeom>
          <a:noFill/>
          <a:ln w="9525">
            <a:noFill/>
            <a:miter lim="800000"/>
            <a:headEnd/>
            <a:tailEnd/>
          </a:ln>
        </p:spPr>
        <p:txBody>
          <a:bodyPr wrap="square">
            <a:prstTxWarp prst="textNoShape">
              <a:avLst/>
            </a:prstTxWarp>
            <a:spAutoFit/>
          </a:bodyPr>
          <a:lstStyle/>
          <a:p>
            <a:r>
              <a:rPr lang="en-AU" sz="2800" b="1" baseline="30000" dirty="0">
                <a:solidFill>
                  <a:schemeClr val="bg1"/>
                </a:solidFill>
                <a:latin typeface="Times New Roman" panose="02020603050405020304" pitchFamily="18" charset="0"/>
                <a:ea typeface="Arial" panose="020B0604020202020204" pitchFamily="34" charset="0"/>
              </a:rPr>
              <a:t>4 </a:t>
            </a:r>
            <a:r>
              <a:rPr lang="en-AU" sz="2800" dirty="0">
                <a:solidFill>
                  <a:schemeClr val="bg1"/>
                </a:solidFill>
                <a:latin typeface="Times New Roman" panose="02020603050405020304" pitchFamily="18" charset="0"/>
                <a:ea typeface="Arial" panose="020B0604020202020204" pitchFamily="34" charset="0"/>
              </a:rPr>
              <a:t>Rejoice in the Lord always; again I will say, rejoice.  </a:t>
            </a:r>
            <a:r>
              <a:rPr lang="en-AU" sz="2800" b="1" baseline="30000" dirty="0">
                <a:solidFill>
                  <a:schemeClr val="bg1"/>
                </a:solidFill>
                <a:latin typeface="Times New Roman" panose="02020603050405020304" pitchFamily="18" charset="0"/>
                <a:ea typeface="Arial" panose="020B0604020202020204" pitchFamily="34" charset="0"/>
              </a:rPr>
              <a:t>5 </a:t>
            </a:r>
            <a:r>
              <a:rPr lang="en-AU" sz="2800" dirty="0">
                <a:solidFill>
                  <a:schemeClr val="bg1"/>
                </a:solidFill>
                <a:latin typeface="Times New Roman" panose="02020603050405020304" pitchFamily="18" charset="0"/>
                <a:ea typeface="Arial" panose="020B0604020202020204" pitchFamily="34" charset="0"/>
              </a:rPr>
              <a:t>Let your reasonableness be known to everyone.  The Lord is at hand;  </a:t>
            </a:r>
            <a:r>
              <a:rPr lang="en-AU" sz="2800" b="1" baseline="30000" dirty="0">
                <a:solidFill>
                  <a:schemeClr val="bg1"/>
                </a:solidFill>
                <a:latin typeface="Times New Roman" panose="02020603050405020304" pitchFamily="18" charset="0"/>
                <a:ea typeface="Arial" panose="020B0604020202020204" pitchFamily="34" charset="0"/>
              </a:rPr>
              <a:t>6 </a:t>
            </a:r>
            <a:r>
              <a:rPr lang="en-AU" sz="2800" dirty="0">
                <a:solidFill>
                  <a:schemeClr val="bg1"/>
                </a:solidFill>
                <a:latin typeface="Times New Roman" panose="02020603050405020304" pitchFamily="18" charset="0"/>
                <a:ea typeface="Arial" panose="020B0604020202020204" pitchFamily="34" charset="0"/>
              </a:rPr>
              <a:t>do not be anxious about anything, but in everything by prayer and supplication with thanksgiving let your requests be made known to God.  </a:t>
            </a:r>
            <a:r>
              <a:rPr lang="en-AU" sz="2800" b="1" baseline="30000" dirty="0">
                <a:solidFill>
                  <a:schemeClr val="bg1"/>
                </a:solidFill>
                <a:latin typeface="Times New Roman" panose="02020603050405020304" pitchFamily="18" charset="0"/>
                <a:ea typeface="Arial" panose="020B0604020202020204" pitchFamily="34" charset="0"/>
              </a:rPr>
              <a:t>7 </a:t>
            </a:r>
            <a:r>
              <a:rPr lang="en-AU" sz="2800" dirty="0">
                <a:solidFill>
                  <a:schemeClr val="bg1"/>
                </a:solidFill>
                <a:latin typeface="Times New Roman" panose="02020603050405020304" pitchFamily="18" charset="0"/>
                <a:ea typeface="Arial" panose="020B0604020202020204" pitchFamily="34" charset="0"/>
              </a:rPr>
              <a:t>And the peace of God, which surpasses all understanding, will guard your hearts and your minds in Christ Jesus.</a:t>
            </a:r>
            <a:endParaRPr lang="en-AU"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29158540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2F49C26D-10DE-464D-BC4A-3C5485579F39}"/>
              </a:ext>
            </a:extLst>
          </p:cNvPr>
          <p:cNvSpPr txBox="1"/>
          <p:nvPr/>
        </p:nvSpPr>
        <p:spPr>
          <a:xfrm>
            <a:off x="10476" y="0"/>
            <a:ext cx="9133523" cy="461665"/>
          </a:xfrm>
          <a:prstGeom prst="rect">
            <a:avLst/>
          </a:prstGeom>
          <a:noFill/>
        </p:spPr>
        <p:txBody>
          <a:bodyPr wrap="square" rtlCol="0">
            <a:spAutoFit/>
          </a:bodyPr>
          <a:lstStyle/>
          <a:p>
            <a:r>
              <a:rPr lang="en-AU" sz="2400" u="sng" dirty="0">
                <a:solidFill>
                  <a:srgbClr val="FFFF00"/>
                </a:solidFill>
                <a:latin typeface="Times New Roman" panose="02020603050405020304" pitchFamily="18" charset="0"/>
                <a:cs typeface="Times New Roman" panose="02020603050405020304" pitchFamily="18" charset="0"/>
              </a:rPr>
              <a:t>The Book of Life</a:t>
            </a:r>
            <a:r>
              <a:rPr lang="en-AU" sz="2400" dirty="0">
                <a:solidFill>
                  <a:srgbClr val="FFFF00"/>
                </a:solidFill>
                <a:latin typeface="Times New Roman" panose="02020603050405020304" pitchFamily="18" charset="0"/>
                <a:cs typeface="Times New Roman" panose="02020603050405020304" pitchFamily="18" charset="0"/>
              </a:rPr>
              <a:t>:  The names of all faithful disciples of Jesus</a:t>
            </a:r>
            <a:endParaRPr lang="en-AU" sz="2400" i="1" dirty="0">
              <a:solidFill>
                <a:srgbClr val="FFFF00"/>
              </a:solidFill>
              <a:latin typeface="Times New Roman" panose="02020603050405020304" pitchFamily="18" charset="0"/>
              <a:cs typeface="Times New Roman" panose="02020603050405020304" pitchFamily="18" charset="0"/>
            </a:endParaRPr>
          </a:p>
        </p:txBody>
      </p:sp>
      <p:sp>
        <p:nvSpPr>
          <p:cNvPr id="8" name="Rectangle 7">
            <a:extLst>
              <a:ext uri="{FF2B5EF4-FFF2-40B4-BE49-F238E27FC236}">
                <a16:creationId xmlns:a16="http://schemas.microsoft.com/office/drawing/2014/main" id="{1C28A1A3-91DE-CB4C-A42B-2936E19307AA}"/>
              </a:ext>
            </a:extLst>
          </p:cNvPr>
          <p:cNvSpPr/>
          <p:nvPr/>
        </p:nvSpPr>
        <p:spPr>
          <a:xfrm>
            <a:off x="363988" y="457941"/>
            <a:ext cx="8604448" cy="706604"/>
          </a:xfrm>
          <a:prstGeom prst="rect">
            <a:avLst/>
          </a:prstGeom>
          <a:solidFill>
            <a:schemeClr val="bg1"/>
          </a:solidFill>
        </p:spPr>
        <p:txBody>
          <a:bodyPr wrap="square">
            <a:spAutoFit/>
          </a:bodyPr>
          <a:lstStyle/>
          <a:p>
            <a:pPr marL="4763" indent="-4763">
              <a:lnSpc>
                <a:spcPct val="115000"/>
              </a:lnSpc>
              <a:spcAft>
                <a:spcPts val="0"/>
              </a:spcAft>
            </a:pPr>
            <a:r>
              <a:rPr lang="en-AU" dirty="0">
                <a:latin typeface="Comic Sans MS" panose="030F0902030302020204" pitchFamily="66" charset="0"/>
                <a:ea typeface="Arial" panose="020B0604020202020204" pitchFamily="34" charset="0"/>
                <a:cs typeface="Times New Roman" panose="02020603050405020304" pitchFamily="18" charset="0"/>
              </a:rPr>
              <a:t>.... who have laboured side by side with me in the gospel together with Clement and the rest of my fellow workers, </a:t>
            </a:r>
            <a:r>
              <a:rPr lang="en-AU" u="sng" dirty="0">
                <a:latin typeface="Comic Sans MS" panose="030F0902030302020204" pitchFamily="66" charset="0"/>
                <a:ea typeface="Arial" panose="020B0604020202020204" pitchFamily="34" charset="0"/>
                <a:cs typeface="Times New Roman" panose="02020603050405020304" pitchFamily="18" charset="0"/>
              </a:rPr>
              <a:t>whose names are in the book of life</a:t>
            </a:r>
            <a:r>
              <a:rPr lang="en-AU" dirty="0">
                <a:latin typeface="Comic Sans MS" panose="030F0902030302020204" pitchFamily="66" charset="0"/>
                <a:ea typeface="Arial" panose="020B0604020202020204" pitchFamily="34" charset="0"/>
                <a:cs typeface="Times New Roman" panose="02020603050405020304" pitchFamily="18" charset="0"/>
              </a:rPr>
              <a:t>.</a:t>
            </a:r>
            <a:r>
              <a:rPr lang="en-AU" dirty="0"/>
              <a:t> </a:t>
            </a:r>
            <a:endParaRPr lang="en-AU" dirty="0">
              <a:latin typeface="Comic Sans MS" panose="030F0902030302020204" pitchFamily="66" charset="0"/>
              <a:ea typeface="Times New Roman" panose="02020603050405020304" pitchFamily="18" charset="0"/>
            </a:endParaRPr>
          </a:p>
        </p:txBody>
      </p:sp>
      <p:sp>
        <p:nvSpPr>
          <p:cNvPr id="9" name="TextBox 8">
            <a:extLst>
              <a:ext uri="{FF2B5EF4-FFF2-40B4-BE49-F238E27FC236}">
                <a16:creationId xmlns:a16="http://schemas.microsoft.com/office/drawing/2014/main" id="{3F590E02-5F83-7D42-A48B-1D7556754F8E}"/>
              </a:ext>
            </a:extLst>
          </p:cNvPr>
          <p:cNvSpPr txBox="1"/>
          <p:nvPr/>
        </p:nvSpPr>
        <p:spPr>
          <a:xfrm>
            <a:off x="54524" y="1874455"/>
            <a:ext cx="9089476" cy="400110"/>
          </a:xfrm>
          <a:prstGeom prst="rect">
            <a:avLst/>
          </a:prstGeom>
          <a:noFill/>
          <a:ln>
            <a:noFill/>
          </a:ln>
        </p:spPr>
        <p:txBody>
          <a:bodyPr wrap="square" rtlCol="0">
            <a:spAutoFit/>
          </a:bodyPr>
          <a:lstStyle/>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If we will spend eternity together, we’d better start ‘getting on’ now.</a:t>
            </a:r>
          </a:p>
        </p:txBody>
      </p:sp>
      <p:sp>
        <p:nvSpPr>
          <p:cNvPr id="11" name="TextBox 10">
            <a:extLst>
              <a:ext uri="{FF2B5EF4-FFF2-40B4-BE49-F238E27FC236}">
                <a16:creationId xmlns:a16="http://schemas.microsoft.com/office/drawing/2014/main" id="{B6A8E0A9-697A-7B4B-A87E-8104A0C64D0D}"/>
              </a:ext>
            </a:extLst>
          </p:cNvPr>
          <p:cNvSpPr txBox="1"/>
          <p:nvPr/>
        </p:nvSpPr>
        <p:spPr>
          <a:xfrm>
            <a:off x="3332" y="1171575"/>
            <a:ext cx="9133523" cy="830997"/>
          </a:xfrm>
          <a:prstGeom prst="rect">
            <a:avLst/>
          </a:prstGeom>
          <a:noFill/>
        </p:spPr>
        <p:txBody>
          <a:bodyPr wrap="square" rtlCol="0">
            <a:spAutoFit/>
          </a:bodyPr>
          <a:lstStyle/>
          <a:p>
            <a:pPr algn="ctr"/>
            <a:r>
              <a:rPr lang="en-AU" sz="2400" dirty="0">
                <a:solidFill>
                  <a:srgbClr val="FFFF00"/>
                </a:solidFill>
                <a:latin typeface="Times New Roman" panose="02020603050405020304" pitchFamily="18" charset="0"/>
                <a:cs typeface="Times New Roman" panose="02020603050405020304" pitchFamily="18" charset="0"/>
              </a:rPr>
              <a:t>Even Christian leaders &amp; People destined for Glory with Christ, can find themselves at odds with one another (a conflict of personality) </a:t>
            </a:r>
            <a:endParaRPr lang="en-AU" sz="2400" i="1" dirty="0">
              <a:solidFill>
                <a:srgbClr val="FFFF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27067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uiExpand="1" build="p"/>
      <p:bldP spid="1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C28A1A3-91DE-CB4C-A42B-2936E19307AA}"/>
              </a:ext>
            </a:extLst>
          </p:cNvPr>
          <p:cNvSpPr/>
          <p:nvPr/>
        </p:nvSpPr>
        <p:spPr>
          <a:xfrm>
            <a:off x="269776" y="481236"/>
            <a:ext cx="8604448" cy="3785652"/>
          </a:xfrm>
          <a:prstGeom prst="rect">
            <a:avLst/>
          </a:prstGeom>
          <a:solidFill>
            <a:schemeClr val="bg1"/>
          </a:solidFill>
        </p:spPr>
        <p:txBody>
          <a:bodyPr wrap="square">
            <a:spAutoFit/>
          </a:bodyPr>
          <a:lstStyle/>
          <a:p>
            <a:pPr>
              <a:spcAft>
                <a:spcPts val="0"/>
              </a:spcAft>
            </a:pPr>
            <a:r>
              <a:rPr lang="en-AU" sz="2400" dirty="0">
                <a:latin typeface="Times New Roman" panose="02020603050405020304" pitchFamily="18" charset="0"/>
                <a:ea typeface="Times New Roman" panose="02020603050405020304" pitchFamily="18" charset="0"/>
              </a:rPr>
              <a:t>John 17:20–23 (ESV) </a:t>
            </a:r>
          </a:p>
          <a:p>
            <a:r>
              <a:rPr lang="en-AU" sz="2400" b="1" baseline="30000" dirty="0">
                <a:latin typeface="Comic Sans MS" panose="030F0902030302020204" pitchFamily="66" charset="0"/>
                <a:ea typeface="Times New Roman" panose="02020603050405020304" pitchFamily="18" charset="0"/>
                <a:cs typeface="Times New Roman" panose="02020603050405020304" pitchFamily="18" charset="0"/>
              </a:rPr>
              <a:t>20 </a:t>
            </a:r>
            <a:r>
              <a:rPr lang="en-AU" sz="24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“I do not ask for these only, but also for those who will believe in me through their word,</a:t>
            </a:r>
            <a:r>
              <a:rPr lang="en-AU" sz="2400" dirty="0">
                <a:latin typeface="Comic Sans MS" panose="030F0902030302020204" pitchFamily="66" charset="0"/>
                <a:ea typeface="Times New Roman" panose="02020603050405020304" pitchFamily="18" charset="0"/>
                <a:cs typeface="Times New Roman" panose="02020603050405020304" pitchFamily="18" charset="0"/>
              </a:rPr>
              <a:t> </a:t>
            </a:r>
            <a:r>
              <a:rPr lang="en-AU" sz="2400" b="1" baseline="30000" dirty="0">
                <a:latin typeface="Comic Sans MS" panose="030F0902030302020204" pitchFamily="66" charset="0"/>
                <a:ea typeface="Times New Roman" panose="02020603050405020304" pitchFamily="18" charset="0"/>
                <a:cs typeface="Times New Roman" panose="02020603050405020304" pitchFamily="18" charset="0"/>
              </a:rPr>
              <a:t>21 </a:t>
            </a:r>
            <a:r>
              <a:rPr lang="en-AU" sz="24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that they may all be one, just as you, Father, are in me, and I in you, that they also may be in us, </a:t>
            </a:r>
            <a:r>
              <a:rPr lang="en-AU" sz="2400" u="sng"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so that the world may believe that you have sent me.</a:t>
            </a:r>
            <a:r>
              <a:rPr lang="en-AU" sz="2400" dirty="0">
                <a:latin typeface="Comic Sans MS" panose="030F0902030302020204" pitchFamily="66" charset="0"/>
                <a:ea typeface="Times New Roman" panose="02020603050405020304" pitchFamily="18" charset="0"/>
                <a:cs typeface="Times New Roman" panose="02020603050405020304" pitchFamily="18" charset="0"/>
              </a:rPr>
              <a:t>  </a:t>
            </a:r>
            <a:r>
              <a:rPr lang="en-AU" sz="2400" b="1" baseline="30000" dirty="0">
                <a:latin typeface="Comic Sans MS" panose="030F0902030302020204" pitchFamily="66" charset="0"/>
                <a:ea typeface="Times New Roman" panose="02020603050405020304" pitchFamily="18" charset="0"/>
                <a:cs typeface="Times New Roman" panose="02020603050405020304" pitchFamily="18" charset="0"/>
              </a:rPr>
              <a:t>22 </a:t>
            </a:r>
            <a:r>
              <a:rPr lang="en-AU" sz="24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The glory that you have given me I have given to them, that they may be one even as we are one,</a:t>
            </a:r>
            <a:r>
              <a:rPr lang="en-AU" sz="2400" dirty="0">
                <a:latin typeface="Comic Sans MS" panose="030F0902030302020204" pitchFamily="66" charset="0"/>
                <a:ea typeface="Times New Roman" panose="02020603050405020304" pitchFamily="18" charset="0"/>
                <a:cs typeface="Times New Roman" panose="02020603050405020304" pitchFamily="18" charset="0"/>
              </a:rPr>
              <a:t> </a:t>
            </a:r>
            <a:r>
              <a:rPr lang="en-AU" sz="2400" b="1" baseline="30000" dirty="0">
                <a:latin typeface="Comic Sans MS" panose="030F0902030302020204" pitchFamily="66" charset="0"/>
                <a:ea typeface="Times New Roman" panose="02020603050405020304" pitchFamily="18" charset="0"/>
                <a:cs typeface="Times New Roman" panose="02020603050405020304" pitchFamily="18" charset="0"/>
              </a:rPr>
              <a:t>23 </a:t>
            </a:r>
            <a:r>
              <a:rPr lang="en-AU" sz="24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I in them and you in me, that they may become </a:t>
            </a:r>
            <a:r>
              <a:rPr lang="en-AU" sz="2400" u="sng"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perfectly one</a:t>
            </a:r>
            <a:r>
              <a:rPr lang="en-AU" sz="24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 so that the world may know that you sent me and loved them even as you loved me.</a:t>
            </a:r>
            <a:r>
              <a:rPr lang="en-AU" sz="2400" dirty="0"/>
              <a:t> </a:t>
            </a:r>
            <a:endParaRPr lang="en-AU" sz="2400" dirty="0">
              <a:latin typeface="Comic Sans MS" panose="030F0902030302020204" pitchFamily="66" charset="0"/>
              <a:ea typeface="Times New Roman" panose="02020603050405020304" pitchFamily="18" charset="0"/>
            </a:endParaRPr>
          </a:p>
        </p:txBody>
      </p:sp>
    </p:spTree>
    <p:extLst>
      <p:ext uri="{BB962C8B-B14F-4D97-AF65-F5344CB8AC3E}">
        <p14:creationId xmlns:p14="http://schemas.microsoft.com/office/powerpoint/2010/main" val="20714004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2F49C26D-10DE-464D-BC4A-3C5485579F39}"/>
              </a:ext>
            </a:extLst>
          </p:cNvPr>
          <p:cNvSpPr txBox="1"/>
          <p:nvPr/>
        </p:nvSpPr>
        <p:spPr>
          <a:xfrm>
            <a:off x="10476" y="0"/>
            <a:ext cx="9133523" cy="461665"/>
          </a:xfrm>
          <a:prstGeom prst="rect">
            <a:avLst/>
          </a:prstGeom>
          <a:noFill/>
        </p:spPr>
        <p:txBody>
          <a:bodyPr wrap="square" rtlCol="0">
            <a:spAutoFit/>
          </a:bodyPr>
          <a:lstStyle/>
          <a:p>
            <a:r>
              <a:rPr lang="en-AU" sz="2400" u="sng" dirty="0">
                <a:solidFill>
                  <a:srgbClr val="FFFF00"/>
                </a:solidFill>
                <a:latin typeface="Times New Roman" panose="02020603050405020304" pitchFamily="18" charset="0"/>
                <a:cs typeface="Times New Roman" panose="02020603050405020304" pitchFamily="18" charset="0"/>
              </a:rPr>
              <a:t>The Book of Life</a:t>
            </a:r>
            <a:r>
              <a:rPr lang="en-AU" sz="2400" dirty="0">
                <a:solidFill>
                  <a:srgbClr val="FFFF00"/>
                </a:solidFill>
                <a:latin typeface="Times New Roman" panose="02020603050405020304" pitchFamily="18" charset="0"/>
                <a:cs typeface="Times New Roman" panose="02020603050405020304" pitchFamily="18" charset="0"/>
              </a:rPr>
              <a:t>:  The names of all faithful disciples of Jesus</a:t>
            </a:r>
            <a:endParaRPr lang="en-AU" sz="2400" i="1" dirty="0">
              <a:solidFill>
                <a:srgbClr val="FFFF00"/>
              </a:solidFill>
              <a:latin typeface="Times New Roman" panose="02020603050405020304" pitchFamily="18" charset="0"/>
              <a:cs typeface="Times New Roman" panose="02020603050405020304" pitchFamily="18" charset="0"/>
            </a:endParaRPr>
          </a:p>
        </p:txBody>
      </p:sp>
      <p:sp>
        <p:nvSpPr>
          <p:cNvPr id="8" name="Rectangle 7">
            <a:extLst>
              <a:ext uri="{FF2B5EF4-FFF2-40B4-BE49-F238E27FC236}">
                <a16:creationId xmlns:a16="http://schemas.microsoft.com/office/drawing/2014/main" id="{1C28A1A3-91DE-CB4C-A42B-2936E19307AA}"/>
              </a:ext>
            </a:extLst>
          </p:cNvPr>
          <p:cNvSpPr/>
          <p:nvPr/>
        </p:nvSpPr>
        <p:spPr>
          <a:xfrm>
            <a:off x="363988" y="457941"/>
            <a:ext cx="8604448" cy="706604"/>
          </a:xfrm>
          <a:prstGeom prst="rect">
            <a:avLst/>
          </a:prstGeom>
          <a:solidFill>
            <a:schemeClr val="bg1"/>
          </a:solidFill>
        </p:spPr>
        <p:txBody>
          <a:bodyPr wrap="square">
            <a:spAutoFit/>
          </a:bodyPr>
          <a:lstStyle/>
          <a:p>
            <a:pPr marL="4763" indent="-4763">
              <a:lnSpc>
                <a:spcPct val="115000"/>
              </a:lnSpc>
              <a:spcAft>
                <a:spcPts val="0"/>
              </a:spcAft>
            </a:pPr>
            <a:r>
              <a:rPr lang="en-AU" dirty="0">
                <a:latin typeface="Comic Sans MS" panose="030F0902030302020204" pitchFamily="66" charset="0"/>
                <a:ea typeface="Arial" panose="020B0604020202020204" pitchFamily="34" charset="0"/>
                <a:cs typeface="Times New Roman" panose="02020603050405020304" pitchFamily="18" charset="0"/>
              </a:rPr>
              <a:t>.... who have laboured side by side with me in the gospel together with Clement and the rest of my fellow workers, </a:t>
            </a:r>
            <a:r>
              <a:rPr lang="en-AU" u="sng" dirty="0">
                <a:latin typeface="Comic Sans MS" panose="030F0902030302020204" pitchFamily="66" charset="0"/>
                <a:ea typeface="Arial" panose="020B0604020202020204" pitchFamily="34" charset="0"/>
                <a:cs typeface="Times New Roman" panose="02020603050405020304" pitchFamily="18" charset="0"/>
              </a:rPr>
              <a:t>whose names are in the book of life</a:t>
            </a:r>
            <a:r>
              <a:rPr lang="en-AU" dirty="0">
                <a:latin typeface="Comic Sans MS" panose="030F0902030302020204" pitchFamily="66" charset="0"/>
                <a:ea typeface="Arial" panose="020B0604020202020204" pitchFamily="34" charset="0"/>
                <a:cs typeface="Times New Roman" panose="02020603050405020304" pitchFamily="18" charset="0"/>
              </a:rPr>
              <a:t>.</a:t>
            </a:r>
            <a:r>
              <a:rPr lang="en-AU" dirty="0"/>
              <a:t> </a:t>
            </a:r>
            <a:endParaRPr lang="en-AU" dirty="0">
              <a:latin typeface="Comic Sans MS" panose="030F0902030302020204" pitchFamily="66" charset="0"/>
              <a:ea typeface="Times New Roman" panose="02020603050405020304" pitchFamily="18" charset="0"/>
            </a:endParaRPr>
          </a:p>
        </p:txBody>
      </p:sp>
      <p:sp>
        <p:nvSpPr>
          <p:cNvPr id="9" name="TextBox 8">
            <a:extLst>
              <a:ext uri="{FF2B5EF4-FFF2-40B4-BE49-F238E27FC236}">
                <a16:creationId xmlns:a16="http://schemas.microsoft.com/office/drawing/2014/main" id="{3F590E02-5F83-7D42-A48B-1D7556754F8E}"/>
              </a:ext>
            </a:extLst>
          </p:cNvPr>
          <p:cNvSpPr txBox="1"/>
          <p:nvPr/>
        </p:nvSpPr>
        <p:spPr>
          <a:xfrm>
            <a:off x="54524" y="1874455"/>
            <a:ext cx="9089476" cy="1323439"/>
          </a:xfrm>
          <a:prstGeom prst="rect">
            <a:avLst/>
          </a:prstGeom>
          <a:noFill/>
          <a:ln>
            <a:noFill/>
          </a:ln>
        </p:spPr>
        <p:txBody>
          <a:bodyPr wrap="square" rtlCol="0">
            <a:spAutoFit/>
          </a:bodyPr>
          <a:lstStyle/>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If we will spend eternity together, we’d better start ‘getting on’ now.</a:t>
            </a:r>
          </a:p>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Being one in Christ – a witness to His Love and Glory</a:t>
            </a:r>
          </a:p>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True unity can’t be ‘smoke-&amp;-mirrors’/pretend/contrived.  </a:t>
            </a:r>
          </a:p>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True unity is a manner of life and observable – to give glory to Christ</a:t>
            </a:r>
          </a:p>
        </p:txBody>
      </p:sp>
      <p:sp>
        <p:nvSpPr>
          <p:cNvPr id="11" name="TextBox 10">
            <a:extLst>
              <a:ext uri="{FF2B5EF4-FFF2-40B4-BE49-F238E27FC236}">
                <a16:creationId xmlns:a16="http://schemas.microsoft.com/office/drawing/2014/main" id="{B6A8E0A9-697A-7B4B-A87E-8104A0C64D0D}"/>
              </a:ext>
            </a:extLst>
          </p:cNvPr>
          <p:cNvSpPr txBox="1"/>
          <p:nvPr/>
        </p:nvSpPr>
        <p:spPr>
          <a:xfrm>
            <a:off x="3332" y="1171575"/>
            <a:ext cx="9133523" cy="830997"/>
          </a:xfrm>
          <a:prstGeom prst="rect">
            <a:avLst/>
          </a:prstGeom>
          <a:noFill/>
        </p:spPr>
        <p:txBody>
          <a:bodyPr wrap="square" rtlCol="0">
            <a:spAutoFit/>
          </a:bodyPr>
          <a:lstStyle/>
          <a:p>
            <a:pPr algn="ctr"/>
            <a:r>
              <a:rPr lang="en-AU" sz="2400" dirty="0">
                <a:solidFill>
                  <a:srgbClr val="FFFF00"/>
                </a:solidFill>
                <a:latin typeface="Times New Roman" panose="02020603050405020304" pitchFamily="18" charset="0"/>
                <a:cs typeface="Times New Roman" panose="02020603050405020304" pitchFamily="18" charset="0"/>
              </a:rPr>
              <a:t>Even Christian leaders &amp; People destined for Glory with Christ, can find themselves at odds with one another (a conflict of personality) </a:t>
            </a:r>
            <a:endParaRPr lang="en-AU" sz="2400" i="1" dirty="0">
              <a:solidFill>
                <a:srgbClr val="FFFF00"/>
              </a:solidFill>
              <a:latin typeface="Times New Roman" panose="02020603050405020304" pitchFamily="18" charset="0"/>
              <a:cs typeface="Times New Roman" panose="02020603050405020304" pitchFamily="18" charset="0"/>
            </a:endParaRPr>
          </a:p>
        </p:txBody>
      </p:sp>
      <p:sp>
        <p:nvSpPr>
          <p:cNvPr id="6" name="Rectangle 5">
            <a:extLst>
              <a:ext uri="{FF2B5EF4-FFF2-40B4-BE49-F238E27FC236}">
                <a16:creationId xmlns:a16="http://schemas.microsoft.com/office/drawing/2014/main" id="{4C802685-8A03-2B45-83FE-2CF68756C020}"/>
              </a:ext>
            </a:extLst>
          </p:cNvPr>
          <p:cNvSpPr/>
          <p:nvPr/>
        </p:nvSpPr>
        <p:spPr>
          <a:xfrm>
            <a:off x="131590" y="4441676"/>
            <a:ext cx="8935343" cy="1200329"/>
          </a:xfrm>
          <a:prstGeom prst="rect">
            <a:avLst/>
          </a:prstGeom>
          <a:solidFill>
            <a:schemeClr val="bg1"/>
          </a:solidFill>
        </p:spPr>
        <p:txBody>
          <a:bodyPr wrap="square">
            <a:spAutoFit/>
          </a:bodyPr>
          <a:lstStyle/>
          <a:p>
            <a:pPr>
              <a:spcAft>
                <a:spcPts val="0"/>
              </a:spcAft>
            </a:pPr>
            <a:r>
              <a:rPr lang="en-US" dirty="0">
                <a:latin typeface="Times New Roman" panose="02020603050405020304" pitchFamily="18" charset="0"/>
                <a:ea typeface="Times New Roman" panose="02020603050405020304" pitchFamily="18" charset="0"/>
              </a:rPr>
              <a:t>Philippians 1:27</a:t>
            </a:r>
            <a:r>
              <a:rPr lang="en-AU" dirty="0">
                <a:latin typeface="Times New Roman" panose="02020603050405020304" pitchFamily="18" charset="0"/>
                <a:ea typeface="Times New Roman" panose="02020603050405020304" pitchFamily="18" charset="0"/>
              </a:rPr>
              <a:t> (ESV) </a:t>
            </a:r>
          </a:p>
          <a:p>
            <a:r>
              <a:rPr lang="en-US" b="1" baseline="30000" dirty="0">
                <a:latin typeface="Comic Sans MS" panose="030F0902030302020204" pitchFamily="66" charset="0"/>
                <a:ea typeface="Times New Roman" panose="02020603050405020304" pitchFamily="18" charset="0"/>
                <a:cs typeface="Times New Roman" panose="02020603050405020304" pitchFamily="18" charset="0"/>
              </a:rPr>
              <a:t>27 </a:t>
            </a:r>
            <a:r>
              <a:rPr lang="en-US" dirty="0">
                <a:latin typeface="Comic Sans MS" panose="030F0902030302020204" pitchFamily="66" charset="0"/>
                <a:ea typeface="Times New Roman" panose="02020603050405020304" pitchFamily="18" charset="0"/>
                <a:cs typeface="Times New Roman" panose="02020603050405020304" pitchFamily="18" charset="0"/>
              </a:rPr>
              <a:t>Only let your manner of life be worthy of the gospel of Christ, so that whether I come and see you or am absent, I may hear of you that you are standing firm in </a:t>
            </a:r>
            <a:r>
              <a:rPr lang="en-US" b="1" dirty="0">
                <a:latin typeface="Comic Sans MS" panose="030F0902030302020204" pitchFamily="66" charset="0"/>
                <a:ea typeface="Times New Roman" panose="02020603050405020304" pitchFamily="18" charset="0"/>
                <a:cs typeface="Times New Roman" panose="02020603050405020304" pitchFamily="18" charset="0"/>
              </a:rPr>
              <a:t>one</a:t>
            </a:r>
            <a:r>
              <a:rPr lang="en-US" dirty="0">
                <a:latin typeface="Comic Sans MS" panose="030F0902030302020204" pitchFamily="66" charset="0"/>
                <a:ea typeface="Times New Roman" panose="02020603050405020304" pitchFamily="18" charset="0"/>
                <a:cs typeface="Times New Roman" panose="02020603050405020304" pitchFamily="18" charset="0"/>
              </a:rPr>
              <a:t> spirit, with </a:t>
            </a:r>
            <a:r>
              <a:rPr lang="en-US" b="1" dirty="0">
                <a:latin typeface="Comic Sans MS" panose="030F0902030302020204" pitchFamily="66" charset="0"/>
                <a:ea typeface="Times New Roman" panose="02020603050405020304" pitchFamily="18" charset="0"/>
                <a:cs typeface="Times New Roman" panose="02020603050405020304" pitchFamily="18" charset="0"/>
              </a:rPr>
              <a:t>one</a:t>
            </a:r>
            <a:r>
              <a:rPr lang="en-US" dirty="0">
                <a:latin typeface="Comic Sans MS" panose="030F0902030302020204" pitchFamily="66" charset="0"/>
                <a:ea typeface="Times New Roman" panose="02020603050405020304" pitchFamily="18" charset="0"/>
                <a:cs typeface="Times New Roman" panose="02020603050405020304" pitchFamily="18" charset="0"/>
              </a:rPr>
              <a:t> mind striving side by side for the faith of the gospel,</a:t>
            </a:r>
            <a:r>
              <a:rPr lang="en-AU" dirty="0"/>
              <a:t> </a:t>
            </a:r>
            <a:endParaRPr lang="en-AU" dirty="0">
              <a:latin typeface="Comic Sans MS" panose="030F0902030302020204" pitchFamily="66" charset="0"/>
              <a:ea typeface="Times New Roman" panose="02020603050405020304" pitchFamily="18" charset="0"/>
            </a:endParaRPr>
          </a:p>
        </p:txBody>
      </p:sp>
    </p:spTree>
    <p:extLst>
      <p:ext uri="{BB962C8B-B14F-4D97-AF65-F5344CB8AC3E}">
        <p14:creationId xmlns:p14="http://schemas.microsoft.com/office/powerpoint/2010/main" val="2535491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9">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C28A1A3-91DE-CB4C-A42B-2936E19307AA}"/>
              </a:ext>
            </a:extLst>
          </p:cNvPr>
          <p:cNvSpPr/>
          <p:nvPr/>
        </p:nvSpPr>
        <p:spPr>
          <a:xfrm>
            <a:off x="755576" y="1993404"/>
            <a:ext cx="7710564" cy="1343701"/>
          </a:xfrm>
          <a:prstGeom prst="rect">
            <a:avLst/>
          </a:prstGeom>
          <a:solidFill>
            <a:schemeClr val="bg1"/>
          </a:solidFill>
        </p:spPr>
        <p:txBody>
          <a:bodyPr wrap="square">
            <a:spAutoFit/>
          </a:bodyPr>
          <a:lstStyle/>
          <a:p>
            <a:pPr marL="4763" indent="-4763">
              <a:lnSpc>
                <a:spcPct val="115000"/>
              </a:lnSpc>
              <a:spcAft>
                <a:spcPts val="0"/>
              </a:spcAft>
            </a:pPr>
            <a:r>
              <a:rPr lang="en-AU" b="1" baseline="30000" dirty="0">
                <a:latin typeface="Comic Sans MS" panose="030F0902030302020204" pitchFamily="66" charset="0"/>
                <a:ea typeface="Arial" panose="020B0604020202020204" pitchFamily="34" charset="0"/>
                <a:cs typeface="Times New Roman" panose="02020603050405020304" pitchFamily="18" charset="0"/>
              </a:rPr>
              <a:t>2 </a:t>
            </a:r>
            <a:r>
              <a:rPr lang="en-AU" dirty="0">
                <a:latin typeface="Comic Sans MS" panose="030F0902030302020204" pitchFamily="66" charset="0"/>
                <a:ea typeface="Arial" panose="020B0604020202020204" pitchFamily="34" charset="0"/>
                <a:cs typeface="Times New Roman" panose="02020603050405020304" pitchFamily="18" charset="0"/>
              </a:rPr>
              <a:t>I entreat Euodia and I entreat </a:t>
            </a:r>
            <a:r>
              <a:rPr lang="en-AU" dirty="0" err="1">
                <a:latin typeface="Comic Sans MS" panose="030F0902030302020204" pitchFamily="66" charset="0"/>
                <a:ea typeface="Arial" panose="020B0604020202020204" pitchFamily="34" charset="0"/>
                <a:cs typeface="Times New Roman" panose="02020603050405020304" pitchFamily="18" charset="0"/>
              </a:rPr>
              <a:t>Syntyche</a:t>
            </a:r>
            <a:r>
              <a:rPr lang="en-AU" dirty="0">
                <a:latin typeface="Comic Sans MS" panose="030F0902030302020204" pitchFamily="66" charset="0"/>
                <a:ea typeface="Arial" panose="020B0604020202020204" pitchFamily="34" charset="0"/>
                <a:cs typeface="Times New Roman" panose="02020603050405020304" pitchFamily="18" charset="0"/>
              </a:rPr>
              <a:t> to agree in the Lord.  </a:t>
            </a:r>
            <a:r>
              <a:rPr lang="en-AU" b="1" baseline="30000" dirty="0">
                <a:latin typeface="Comic Sans MS" panose="030F0902030302020204" pitchFamily="66" charset="0"/>
                <a:ea typeface="Arial" panose="020B0604020202020204" pitchFamily="34" charset="0"/>
                <a:cs typeface="Times New Roman" panose="02020603050405020304" pitchFamily="18" charset="0"/>
              </a:rPr>
              <a:t>3 </a:t>
            </a:r>
            <a:r>
              <a:rPr lang="en-AU" dirty="0">
                <a:latin typeface="Comic Sans MS" panose="030F0902030302020204" pitchFamily="66" charset="0"/>
                <a:ea typeface="Arial" panose="020B0604020202020204" pitchFamily="34" charset="0"/>
                <a:cs typeface="Times New Roman" panose="02020603050405020304" pitchFamily="18" charset="0"/>
              </a:rPr>
              <a:t>Yes, I ask you also, true companion, help these women, who have laboured side by side with me in the gospel together with Clement and the rest of my fellow workers, whose names are in the book of life.</a:t>
            </a:r>
            <a:r>
              <a:rPr lang="en-AU" dirty="0"/>
              <a:t> </a:t>
            </a:r>
            <a:endParaRPr lang="en-AU" dirty="0">
              <a:latin typeface="Comic Sans MS" panose="030F0902030302020204" pitchFamily="66" charset="0"/>
              <a:ea typeface="Times New Roman" panose="02020603050405020304" pitchFamily="18" charset="0"/>
            </a:endParaRPr>
          </a:p>
        </p:txBody>
      </p:sp>
      <p:sp>
        <p:nvSpPr>
          <p:cNvPr id="9" name="TextBox 8">
            <a:extLst>
              <a:ext uri="{FF2B5EF4-FFF2-40B4-BE49-F238E27FC236}">
                <a16:creationId xmlns:a16="http://schemas.microsoft.com/office/drawing/2014/main" id="{3F590E02-5F83-7D42-A48B-1D7556754F8E}"/>
              </a:ext>
            </a:extLst>
          </p:cNvPr>
          <p:cNvSpPr txBox="1"/>
          <p:nvPr/>
        </p:nvSpPr>
        <p:spPr>
          <a:xfrm>
            <a:off x="92873" y="718270"/>
            <a:ext cx="8799607" cy="1323439"/>
          </a:xfrm>
          <a:prstGeom prst="rect">
            <a:avLst/>
          </a:prstGeom>
          <a:noFill/>
          <a:ln>
            <a:noFill/>
          </a:ln>
        </p:spPr>
        <p:txBody>
          <a:bodyPr wrap="square" rtlCol="0">
            <a:spAutoFit/>
          </a:bodyPr>
          <a:lstStyle/>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If we will spend eternity together, we’d better start ‘getting on’ now.</a:t>
            </a:r>
          </a:p>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Being one in Christ – a witness to His Love and Glory</a:t>
            </a:r>
          </a:p>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True unity can’t be ‘smoke-&amp;-mirrors’/pretend/contrived.  </a:t>
            </a:r>
          </a:p>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True unity is a manner of life and observable – to give glory to Christ</a:t>
            </a:r>
          </a:p>
        </p:txBody>
      </p:sp>
      <p:sp>
        <p:nvSpPr>
          <p:cNvPr id="11" name="TextBox 10">
            <a:extLst>
              <a:ext uri="{FF2B5EF4-FFF2-40B4-BE49-F238E27FC236}">
                <a16:creationId xmlns:a16="http://schemas.microsoft.com/office/drawing/2014/main" id="{B6A8E0A9-697A-7B4B-A87E-8104A0C64D0D}"/>
              </a:ext>
            </a:extLst>
          </p:cNvPr>
          <p:cNvSpPr txBox="1"/>
          <p:nvPr/>
        </p:nvSpPr>
        <p:spPr>
          <a:xfrm>
            <a:off x="5238" y="6069"/>
            <a:ext cx="9133523" cy="830997"/>
          </a:xfrm>
          <a:prstGeom prst="rect">
            <a:avLst/>
          </a:prstGeom>
          <a:noFill/>
        </p:spPr>
        <p:txBody>
          <a:bodyPr wrap="square" rtlCol="0">
            <a:spAutoFit/>
          </a:bodyPr>
          <a:lstStyle/>
          <a:p>
            <a:pPr algn="ctr"/>
            <a:r>
              <a:rPr lang="en-AU" sz="2400" dirty="0">
                <a:solidFill>
                  <a:srgbClr val="FFFF00"/>
                </a:solidFill>
                <a:latin typeface="Times New Roman" panose="02020603050405020304" pitchFamily="18" charset="0"/>
                <a:cs typeface="Times New Roman" panose="02020603050405020304" pitchFamily="18" charset="0"/>
              </a:rPr>
              <a:t>Even Christian leaders &amp; People destined for Glory with Christ, can find themselves at odds with one another (a conflict of personality) </a:t>
            </a:r>
            <a:endParaRPr lang="en-AU" sz="2400" i="1" dirty="0">
              <a:solidFill>
                <a:srgbClr val="FFFF00"/>
              </a:solidFill>
              <a:latin typeface="Times New Roman" panose="02020603050405020304" pitchFamily="18" charset="0"/>
              <a:cs typeface="Times New Roman" panose="02020603050405020304" pitchFamily="18" charset="0"/>
            </a:endParaRPr>
          </a:p>
        </p:txBody>
      </p:sp>
      <p:sp>
        <p:nvSpPr>
          <p:cNvPr id="10" name="TextBox 9">
            <a:extLst>
              <a:ext uri="{FF2B5EF4-FFF2-40B4-BE49-F238E27FC236}">
                <a16:creationId xmlns:a16="http://schemas.microsoft.com/office/drawing/2014/main" id="{23AE7C10-25B9-444E-91FE-6A16AE6CE9B7}"/>
              </a:ext>
            </a:extLst>
          </p:cNvPr>
          <p:cNvSpPr txBox="1"/>
          <p:nvPr/>
        </p:nvSpPr>
        <p:spPr>
          <a:xfrm>
            <a:off x="-7139" y="3304308"/>
            <a:ext cx="9145900" cy="707886"/>
          </a:xfrm>
          <a:prstGeom prst="rect">
            <a:avLst/>
          </a:prstGeom>
          <a:noFill/>
          <a:ln>
            <a:noFill/>
          </a:ln>
        </p:spPr>
        <p:txBody>
          <a:bodyPr wrap="square" rtlCol="0">
            <a:spAutoFit/>
          </a:bodyPr>
          <a:lstStyle/>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Arguments over key elements of faith require correction &amp; discipline</a:t>
            </a:r>
          </a:p>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But in cases of personal conflict, we need help – not discipline</a:t>
            </a:r>
          </a:p>
        </p:txBody>
      </p:sp>
      <p:sp>
        <p:nvSpPr>
          <p:cNvPr id="12" name="TextBox 11">
            <a:extLst>
              <a:ext uri="{FF2B5EF4-FFF2-40B4-BE49-F238E27FC236}">
                <a16:creationId xmlns:a16="http://schemas.microsoft.com/office/drawing/2014/main" id="{4C35A6EC-EF44-1545-9E9E-5E5B05D2F4B4}"/>
              </a:ext>
            </a:extLst>
          </p:cNvPr>
          <p:cNvSpPr txBox="1"/>
          <p:nvPr/>
        </p:nvSpPr>
        <p:spPr>
          <a:xfrm>
            <a:off x="323528" y="3920844"/>
            <a:ext cx="8808089" cy="400110"/>
          </a:xfrm>
          <a:prstGeom prst="rect">
            <a:avLst/>
          </a:prstGeom>
          <a:noFill/>
        </p:spPr>
        <p:txBody>
          <a:bodyPr wrap="square" rtlCol="0">
            <a:spAutoFit/>
          </a:bodyPr>
          <a:lstStyle/>
          <a:p>
            <a:r>
              <a:rPr lang="en-AU" sz="2000" dirty="0">
                <a:solidFill>
                  <a:srgbClr val="FFFF00"/>
                </a:solidFill>
                <a:latin typeface="Times New Roman" panose="02020603050405020304" pitchFamily="18" charset="0"/>
                <a:cs typeface="Times New Roman" panose="02020603050405020304" pitchFamily="18" charset="0"/>
              </a:rPr>
              <a:t>The church is a group of diverse people whose agreement is found “In the Lord”</a:t>
            </a:r>
            <a:endParaRPr lang="en-AU" sz="2000" i="1" dirty="0">
              <a:solidFill>
                <a:srgbClr val="FFFF00"/>
              </a:solidFill>
              <a:latin typeface="Times New Roman" panose="02020603050405020304" pitchFamily="18" charset="0"/>
              <a:cs typeface="Times New Roman" panose="02020603050405020304" pitchFamily="18" charset="0"/>
            </a:endParaRPr>
          </a:p>
        </p:txBody>
      </p:sp>
      <p:sp>
        <p:nvSpPr>
          <p:cNvPr id="13" name="TextBox 12">
            <a:extLst>
              <a:ext uri="{FF2B5EF4-FFF2-40B4-BE49-F238E27FC236}">
                <a16:creationId xmlns:a16="http://schemas.microsoft.com/office/drawing/2014/main" id="{6BA13320-1ACD-314D-97ED-C74C2A031A92}"/>
              </a:ext>
            </a:extLst>
          </p:cNvPr>
          <p:cNvSpPr txBox="1"/>
          <p:nvPr/>
        </p:nvSpPr>
        <p:spPr>
          <a:xfrm>
            <a:off x="501648" y="4293388"/>
            <a:ext cx="8451848" cy="400110"/>
          </a:xfrm>
          <a:prstGeom prst="rect">
            <a:avLst/>
          </a:prstGeom>
          <a:noFill/>
          <a:ln>
            <a:noFill/>
          </a:ln>
        </p:spPr>
        <p:txBody>
          <a:bodyPr wrap="square" rtlCol="0">
            <a:spAutoFit/>
          </a:bodyPr>
          <a:lstStyle/>
          <a:p>
            <a:r>
              <a:rPr lang="en-AU" sz="2000" dirty="0">
                <a:solidFill>
                  <a:schemeClr val="bg1"/>
                </a:solidFill>
                <a:latin typeface="Times New Roman" panose="02020603050405020304" pitchFamily="18" charset="0"/>
                <a:cs typeface="Times New Roman" panose="02020603050405020304" pitchFamily="18" charset="0"/>
              </a:rPr>
              <a:t>1.  We live today, for tomorrow    2.  We value good Christian Role-models</a:t>
            </a:r>
          </a:p>
        </p:txBody>
      </p:sp>
      <p:sp>
        <p:nvSpPr>
          <p:cNvPr id="14" name="TextBox 13">
            <a:extLst>
              <a:ext uri="{FF2B5EF4-FFF2-40B4-BE49-F238E27FC236}">
                <a16:creationId xmlns:a16="http://schemas.microsoft.com/office/drawing/2014/main" id="{1C9104C2-E5FE-CD48-A28B-75B807E308B7}"/>
              </a:ext>
            </a:extLst>
          </p:cNvPr>
          <p:cNvSpPr txBox="1"/>
          <p:nvPr/>
        </p:nvSpPr>
        <p:spPr>
          <a:xfrm>
            <a:off x="4" y="4640190"/>
            <a:ext cx="9145900" cy="400110"/>
          </a:xfrm>
          <a:prstGeom prst="rect">
            <a:avLst/>
          </a:prstGeom>
          <a:noFill/>
          <a:ln>
            <a:noFill/>
          </a:ln>
        </p:spPr>
        <p:txBody>
          <a:bodyPr wrap="square" rtlCol="0">
            <a:spAutoFit/>
          </a:bodyPr>
          <a:lstStyle/>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Sometimes we need a good role-model to step in and help repair a relationship</a:t>
            </a:r>
          </a:p>
        </p:txBody>
      </p:sp>
    </p:spTree>
    <p:extLst>
      <p:ext uri="{BB962C8B-B14F-4D97-AF65-F5344CB8AC3E}">
        <p14:creationId xmlns:p14="http://schemas.microsoft.com/office/powerpoint/2010/main" val="11973413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P spid="14"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C28A1A3-91DE-CB4C-A42B-2936E19307AA}"/>
              </a:ext>
            </a:extLst>
          </p:cNvPr>
          <p:cNvSpPr/>
          <p:nvPr/>
        </p:nvSpPr>
        <p:spPr>
          <a:xfrm>
            <a:off x="899592" y="3731096"/>
            <a:ext cx="7066684" cy="706604"/>
          </a:xfrm>
          <a:prstGeom prst="rect">
            <a:avLst/>
          </a:prstGeom>
          <a:solidFill>
            <a:schemeClr val="bg1"/>
          </a:solidFill>
        </p:spPr>
        <p:txBody>
          <a:bodyPr wrap="square">
            <a:spAutoFit/>
          </a:bodyPr>
          <a:lstStyle/>
          <a:p>
            <a:pPr marL="4763" indent="-4763">
              <a:lnSpc>
                <a:spcPct val="115000"/>
              </a:lnSpc>
              <a:spcAft>
                <a:spcPts val="0"/>
              </a:spcAft>
            </a:pPr>
            <a:r>
              <a:rPr lang="en-AU" b="1" baseline="30000" dirty="0">
                <a:latin typeface="Comic Sans MS" panose="030F0902030302020204" pitchFamily="66" charset="0"/>
                <a:ea typeface="Arial" panose="020B0604020202020204" pitchFamily="34" charset="0"/>
                <a:cs typeface="Times New Roman" panose="02020603050405020304" pitchFamily="18" charset="0"/>
              </a:rPr>
              <a:t>4 </a:t>
            </a:r>
            <a:r>
              <a:rPr lang="en-AU" dirty="0">
                <a:latin typeface="Comic Sans MS" panose="030F0902030302020204" pitchFamily="66" charset="0"/>
                <a:ea typeface="Arial" panose="020B0604020202020204" pitchFamily="34" charset="0"/>
                <a:cs typeface="Times New Roman" panose="02020603050405020304" pitchFamily="18" charset="0"/>
              </a:rPr>
              <a:t>Rejoice in the Lord always; again I will say, rejoice.  </a:t>
            </a:r>
            <a:r>
              <a:rPr lang="en-AU" b="1" baseline="30000" dirty="0">
                <a:latin typeface="Comic Sans MS" panose="030F0902030302020204" pitchFamily="66" charset="0"/>
                <a:ea typeface="Arial" panose="020B0604020202020204" pitchFamily="34" charset="0"/>
                <a:cs typeface="Times New Roman" panose="02020603050405020304" pitchFamily="18" charset="0"/>
              </a:rPr>
              <a:t>5 </a:t>
            </a:r>
            <a:r>
              <a:rPr lang="en-AU" dirty="0">
                <a:latin typeface="Comic Sans MS" panose="030F0902030302020204" pitchFamily="66" charset="0"/>
                <a:ea typeface="Arial" panose="020B0604020202020204" pitchFamily="34" charset="0"/>
                <a:cs typeface="Times New Roman" panose="02020603050405020304" pitchFamily="18" charset="0"/>
              </a:rPr>
              <a:t>Let your reasonableness be known to everyone.  The Lord is at hand;</a:t>
            </a:r>
            <a:r>
              <a:rPr lang="en-AU" dirty="0"/>
              <a:t> </a:t>
            </a:r>
            <a:endParaRPr lang="en-AU" dirty="0">
              <a:latin typeface="Comic Sans MS" panose="030F0902030302020204" pitchFamily="66" charset="0"/>
              <a:ea typeface="Times New Roman" panose="02020603050405020304" pitchFamily="18" charset="0"/>
            </a:endParaRPr>
          </a:p>
        </p:txBody>
      </p:sp>
      <p:sp>
        <p:nvSpPr>
          <p:cNvPr id="9" name="TextBox 8">
            <a:extLst>
              <a:ext uri="{FF2B5EF4-FFF2-40B4-BE49-F238E27FC236}">
                <a16:creationId xmlns:a16="http://schemas.microsoft.com/office/drawing/2014/main" id="{3F590E02-5F83-7D42-A48B-1D7556754F8E}"/>
              </a:ext>
            </a:extLst>
          </p:cNvPr>
          <p:cNvSpPr txBox="1"/>
          <p:nvPr/>
        </p:nvSpPr>
        <p:spPr>
          <a:xfrm>
            <a:off x="92873" y="718270"/>
            <a:ext cx="8799607" cy="1323439"/>
          </a:xfrm>
          <a:prstGeom prst="rect">
            <a:avLst/>
          </a:prstGeom>
          <a:noFill/>
          <a:ln>
            <a:noFill/>
          </a:ln>
        </p:spPr>
        <p:txBody>
          <a:bodyPr wrap="square" rtlCol="0">
            <a:spAutoFit/>
          </a:bodyPr>
          <a:lstStyle/>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If we will spend eternity together, we’d better start ‘getting on’ now.</a:t>
            </a:r>
          </a:p>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Being one in Christ – a witness to His Love and Glory</a:t>
            </a:r>
          </a:p>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True unity can’t be ‘smoke-&amp;-mirrors’/pretend/contrived.  </a:t>
            </a:r>
          </a:p>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True unity is a manner of life and observable – to give glory to Christ</a:t>
            </a:r>
          </a:p>
        </p:txBody>
      </p:sp>
      <p:sp>
        <p:nvSpPr>
          <p:cNvPr id="11" name="TextBox 10">
            <a:extLst>
              <a:ext uri="{FF2B5EF4-FFF2-40B4-BE49-F238E27FC236}">
                <a16:creationId xmlns:a16="http://schemas.microsoft.com/office/drawing/2014/main" id="{B6A8E0A9-697A-7B4B-A87E-8104A0C64D0D}"/>
              </a:ext>
            </a:extLst>
          </p:cNvPr>
          <p:cNvSpPr txBox="1"/>
          <p:nvPr/>
        </p:nvSpPr>
        <p:spPr>
          <a:xfrm>
            <a:off x="5238" y="6069"/>
            <a:ext cx="9133523" cy="830997"/>
          </a:xfrm>
          <a:prstGeom prst="rect">
            <a:avLst/>
          </a:prstGeom>
          <a:noFill/>
        </p:spPr>
        <p:txBody>
          <a:bodyPr wrap="square" rtlCol="0">
            <a:spAutoFit/>
          </a:bodyPr>
          <a:lstStyle/>
          <a:p>
            <a:pPr algn="ctr"/>
            <a:r>
              <a:rPr lang="en-AU" sz="2400" dirty="0">
                <a:solidFill>
                  <a:srgbClr val="FFFF00"/>
                </a:solidFill>
                <a:latin typeface="Times New Roman" panose="02020603050405020304" pitchFamily="18" charset="0"/>
                <a:cs typeface="Times New Roman" panose="02020603050405020304" pitchFamily="18" charset="0"/>
              </a:rPr>
              <a:t>Even Christian leaders &amp; People destined for Glory with Christ, can find themselves at odds with one another (a conflict of personality) </a:t>
            </a:r>
            <a:endParaRPr lang="en-AU" sz="2400" i="1" dirty="0">
              <a:solidFill>
                <a:srgbClr val="FFFF00"/>
              </a:solidFill>
              <a:latin typeface="Times New Roman" panose="02020603050405020304" pitchFamily="18" charset="0"/>
              <a:cs typeface="Times New Roman" panose="02020603050405020304" pitchFamily="18" charset="0"/>
            </a:endParaRPr>
          </a:p>
        </p:txBody>
      </p:sp>
      <p:sp>
        <p:nvSpPr>
          <p:cNvPr id="10" name="TextBox 9">
            <a:extLst>
              <a:ext uri="{FF2B5EF4-FFF2-40B4-BE49-F238E27FC236}">
                <a16:creationId xmlns:a16="http://schemas.microsoft.com/office/drawing/2014/main" id="{23AE7C10-25B9-444E-91FE-6A16AE6CE9B7}"/>
              </a:ext>
            </a:extLst>
          </p:cNvPr>
          <p:cNvSpPr txBox="1"/>
          <p:nvPr/>
        </p:nvSpPr>
        <p:spPr>
          <a:xfrm>
            <a:off x="92873" y="2012840"/>
            <a:ext cx="9145900" cy="707886"/>
          </a:xfrm>
          <a:prstGeom prst="rect">
            <a:avLst/>
          </a:prstGeom>
          <a:noFill/>
          <a:ln>
            <a:noFill/>
          </a:ln>
        </p:spPr>
        <p:txBody>
          <a:bodyPr wrap="square" rtlCol="0">
            <a:spAutoFit/>
          </a:bodyPr>
          <a:lstStyle/>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Arguments over key elements of faith require correction &amp; discipline</a:t>
            </a:r>
          </a:p>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But in cases of personal conflict, we need help – not discipline</a:t>
            </a:r>
          </a:p>
        </p:txBody>
      </p:sp>
      <p:sp>
        <p:nvSpPr>
          <p:cNvPr id="12" name="TextBox 11">
            <a:extLst>
              <a:ext uri="{FF2B5EF4-FFF2-40B4-BE49-F238E27FC236}">
                <a16:creationId xmlns:a16="http://schemas.microsoft.com/office/drawing/2014/main" id="{4C35A6EC-EF44-1545-9E9E-5E5B05D2F4B4}"/>
              </a:ext>
            </a:extLst>
          </p:cNvPr>
          <p:cNvSpPr txBox="1"/>
          <p:nvPr/>
        </p:nvSpPr>
        <p:spPr>
          <a:xfrm>
            <a:off x="423540" y="2629376"/>
            <a:ext cx="8808089" cy="400110"/>
          </a:xfrm>
          <a:prstGeom prst="rect">
            <a:avLst/>
          </a:prstGeom>
          <a:noFill/>
        </p:spPr>
        <p:txBody>
          <a:bodyPr wrap="square" rtlCol="0">
            <a:spAutoFit/>
          </a:bodyPr>
          <a:lstStyle/>
          <a:p>
            <a:r>
              <a:rPr lang="en-AU" sz="2000" dirty="0">
                <a:solidFill>
                  <a:srgbClr val="FFFF00"/>
                </a:solidFill>
                <a:latin typeface="Times New Roman" panose="02020603050405020304" pitchFamily="18" charset="0"/>
                <a:cs typeface="Times New Roman" panose="02020603050405020304" pitchFamily="18" charset="0"/>
              </a:rPr>
              <a:t>The church is a group of diverse people whose agreement is found “In the Lord”</a:t>
            </a:r>
            <a:endParaRPr lang="en-AU" sz="2000" i="1" dirty="0">
              <a:solidFill>
                <a:srgbClr val="FFFF00"/>
              </a:solidFill>
              <a:latin typeface="Times New Roman" panose="02020603050405020304" pitchFamily="18" charset="0"/>
              <a:cs typeface="Times New Roman" panose="02020603050405020304" pitchFamily="18" charset="0"/>
            </a:endParaRPr>
          </a:p>
        </p:txBody>
      </p:sp>
      <p:sp>
        <p:nvSpPr>
          <p:cNvPr id="13" name="TextBox 12">
            <a:extLst>
              <a:ext uri="{FF2B5EF4-FFF2-40B4-BE49-F238E27FC236}">
                <a16:creationId xmlns:a16="http://schemas.microsoft.com/office/drawing/2014/main" id="{6BA13320-1ACD-314D-97ED-C74C2A031A92}"/>
              </a:ext>
            </a:extLst>
          </p:cNvPr>
          <p:cNvSpPr txBox="1"/>
          <p:nvPr/>
        </p:nvSpPr>
        <p:spPr>
          <a:xfrm>
            <a:off x="601660" y="3001920"/>
            <a:ext cx="8451848" cy="400110"/>
          </a:xfrm>
          <a:prstGeom prst="rect">
            <a:avLst/>
          </a:prstGeom>
          <a:noFill/>
          <a:ln>
            <a:noFill/>
          </a:ln>
        </p:spPr>
        <p:txBody>
          <a:bodyPr wrap="square" rtlCol="0">
            <a:spAutoFit/>
          </a:bodyPr>
          <a:lstStyle/>
          <a:p>
            <a:r>
              <a:rPr lang="en-AU" sz="2000" dirty="0">
                <a:solidFill>
                  <a:schemeClr val="bg1"/>
                </a:solidFill>
                <a:latin typeface="Times New Roman" panose="02020603050405020304" pitchFamily="18" charset="0"/>
                <a:cs typeface="Times New Roman" panose="02020603050405020304" pitchFamily="18" charset="0"/>
              </a:rPr>
              <a:t>1.  We live today, for tomorrow    2.  We value good Christian Role-models</a:t>
            </a:r>
          </a:p>
        </p:txBody>
      </p:sp>
      <p:sp>
        <p:nvSpPr>
          <p:cNvPr id="14" name="TextBox 13">
            <a:extLst>
              <a:ext uri="{FF2B5EF4-FFF2-40B4-BE49-F238E27FC236}">
                <a16:creationId xmlns:a16="http://schemas.microsoft.com/office/drawing/2014/main" id="{1C9104C2-E5FE-CD48-A28B-75B807E308B7}"/>
              </a:ext>
            </a:extLst>
          </p:cNvPr>
          <p:cNvSpPr txBox="1"/>
          <p:nvPr/>
        </p:nvSpPr>
        <p:spPr>
          <a:xfrm>
            <a:off x="100016" y="3348722"/>
            <a:ext cx="9145900" cy="400110"/>
          </a:xfrm>
          <a:prstGeom prst="rect">
            <a:avLst/>
          </a:prstGeom>
          <a:noFill/>
          <a:ln>
            <a:noFill/>
          </a:ln>
        </p:spPr>
        <p:txBody>
          <a:bodyPr wrap="square" rtlCol="0">
            <a:spAutoFit/>
          </a:bodyPr>
          <a:lstStyle/>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Sometimes we need a good role-model to step in and help repair a relationship</a:t>
            </a:r>
          </a:p>
        </p:txBody>
      </p:sp>
      <p:sp>
        <p:nvSpPr>
          <p:cNvPr id="15" name="TextBox 14">
            <a:extLst>
              <a:ext uri="{FF2B5EF4-FFF2-40B4-BE49-F238E27FC236}">
                <a16:creationId xmlns:a16="http://schemas.microsoft.com/office/drawing/2014/main" id="{DC9A6AF7-8F65-E14B-9C7E-A40F4845EA79}"/>
              </a:ext>
            </a:extLst>
          </p:cNvPr>
          <p:cNvSpPr txBox="1"/>
          <p:nvPr/>
        </p:nvSpPr>
        <p:spPr>
          <a:xfrm>
            <a:off x="4" y="4441716"/>
            <a:ext cx="9145900" cy="707886"/>
          </a:xfrm>
          <a:prstGeom prst="rect">
            <a:avLst/>
          </a:prstGeom>
          <a:noFill/>
          <a:ln>
            <a:noFill/>
          </a:ln>
        </p:spPr>
        <p:txBody>
          <a:bodyPr wrap="square" rtlCol="0">
            <a:spAutoFit/>
          </a:bodyPr>
          <a:lstStyle/>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When we focus on the Lord, have reason to rejoice</a:t>
            </a:r>
          </a:p>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He has been gracious to us.  We also will be gracious to one another.</a:t>
            </a:r>
          </a:p>
        </p:txBody>
      </p:sp>
    </p:spTree>
    <p:extLst>
      <p:ext uri="{BB962C8B-B14F-4D97-AF65-F5344CB8AC3E}">
        <p14:creationId xmlns:p14="http://schemas.microsoft.com/office/powerpoint/2010/main" val="3648104103"/>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108372</TotalTime>
  <Words>1001</Words>
  <Application>Microsoft Macintosh PowerPoint</Application>
  <PresentationFormat>On-screen Show (16:10)</PresentationFormat>
  <Paragraphs>56</Paragraphs>
  <Slides>8</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Comic Sans MS</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1823</cp:revision>
  <cp:lastPrinted>2020-07-31T05:48:36Z</cp:lastPrinted>
  <dcterms:created xsi:type="dcterms:W3CDTF">2016-11-04T06:28:01Z</dcterms:created>
  <dcterms:modified xsi:type="dcterms:W3CDTF">2020-07-31T05:51:32Z</dcterms:modified>
</cp:coreProperties>
</file>